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3"/>
  </p:notesMasterIdLst>
  <p:sldIdLst>
    <p:sldId id="256" r:id="rId2"/>
    <p:sldId id="266" r:id="rId3"/>
    <p:sldId id="258" r:id="rId4"/>
    <p:sldId id="259" r:id="rId5"/>
    <p:sldId id="257" r:id="rId6"/>
    <p:sldId id="261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71"/>
    <p:restoredTop sz="64463"/>
  </p:normalViewPr>
  <p:slideViewPr>
    <p:cSldViewPr snapToGrid="0">
      <p:cViewPr varScale="1">
        <p:scale>
          <a:sx n="68" d="100"/>
          <a:sy n="68" d="100"/>
        </p:scale>
        <p:origin x="24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DF53-1111-4341-8083-C66C42FCB4A6}" type="datetimeFigureOut">
              <a:rPr lang="de-DE" smtClean="0"/>
              <a:t>16.01.23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87FF1-2542-064C-B387-8D0508EF4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20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62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31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Currently</a:t>
            </a:r>
            <a:r>
              <a:rPr lang="de-DE"/>
              <a:t> a </a:t>
            </a:r>
            <a:r>
              <a:rPr lang="de-DE" err="1"/>
              <a:t>lot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different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clustering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MiniBarch</a:t>
            </a:r>
            <a:r>
              <a:rPr lang="de-DE"/>
              <a:t> </a:t>
            </a:r>
            <a:r>
              <a:rPr lang="de-DE" err="1"/>
              <a:t>Kmeans</a:t>
            </a:r>
            <a:r>
              <a:rPr lang="de-DE"/>
              <a:t>: Same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k-means</a:t>
            </a:r>
            <a:r>
              <a:rPr lang="de-DE"/>
              <a:t> but </a:t>
            </a:r>
            <a:r>
              <a:rPr lang="de-DE" err="1"/>
              <a:t>for</a:t>
            </a:r>
            <a:r>
              <a:rPr lang="de-DE"/>
              <a:t> massive </a:t>
            </a:r>
            <a:r>
              <a:rPr lang="de-DE" err="1"/>
              <a:t>datasets</a:t>
            </a:r>
            <a:r>
              <a:rPr lang="de-DE"/>
              <a:t> </a:t>
            </a:r>
            <a:r>
              <a:rPr lang="de-DE" err="1"/>
              <a:t>instead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whole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iteration</a:t>
            </a:r>
            <a:r>
              <a:rPr lang="de-DE"/>
              <a:t>, </a:t>
            </a:r>
            <a:r>
              <a:rPr lang="de-DE" err="1"/>
              <a:t>only</a:t>
            </a:r>
            <a:r>
              <a:rPr lang="de-DE"/>
              <a:t> a mini </a:t>
            </a:r>
            <a:r>
              <a:rPr lang="de-DE" err="1"/>
              <a:t>batch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centroid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  <a:p>
            <a:r>
              <a:rPr lang="de-DE"/>
              <a:t>Affinity Propagation: Not </a:t>
            </a:r>
            <a:r>
              <a:rPr lang="de-DE" err="1"/>
              <a:t>necessary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in </a:t>
            </a:r>
            <a:r>
              <a:rPr lang="de-DE" err="1"/>
              <a:t>advance</a:t>
            </a:r>
            <a:r>
              <a:rPr lang="de-DE"/>
              <a:t>, </a:t>
            </a:r>
            <a:r>
              <a:rPr lang="de-DE" err="1"/>
              <a:t>its</a:t>
            </a:r>
            <a:r>
              <a:rPr lang="de-DE"/>
              <a:t> a </a:t>
            </a:r>
            <a:r>
              <a:rPr lang="de-DE" err="1"/>
              <a:t>message</a:t>
            </a:r>
            <a:r>
              <a:rPr lang="de-DE"/>
              <a:t> </a:t>
            </a:r>
            <a:r>
              <a:rPr lang="de-DE" err="1"/>
              <a:t>sending</a:t>
            </a:r>
            <a:r>
              <a:rPr lang="de-DE"/>
              <a:t>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informing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attractiveness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datapoint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sender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85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K-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centroid-based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clustering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algorithm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where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calculate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between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goal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identify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K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number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in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dataset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r>
              <a:rPr lang="de-DE" b="0" i="1">
                <a:solidFill>
                  <a:srgbClr val="FFFFFF"/>
                </a:solidFill>
                <a:effectLst/>
              </a:rPr>
              <a:t>“K-</a:t>
            </a:r>
            <a:r>
              <a:rPr lang="de-DE" b="0" i="1" err="1">
                <a:solidFill>
                  <a:srgbClr val="FFFFFF"/>
                </a:solidFill>
                <a:effectLst/>
              </a:rPr>
              <a:t>means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clustering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is</a:t>
            </a:r>
            <a:r>
              <a:rPr lang="de-DE" b="0" i="1">
                <a:solidFill>
                  <a:srgbClr val="FFFFFF"/>
                </a:solidFill>
                <a:effectLst/>
              </a:rPr>
              <a:t> a </a:t>
            </a:r>
            <a:r>
              <a:rPr lang="de-DE" b="0" i="1" err="1">
                <a:solidFill>
                  <a:srgbClr val="FFFFFF"/>
                </a:solidFill>
                <a:effectLst/>
              </a:rPr>
              <a:t>method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of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vector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quantization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originally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from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signal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processing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that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aims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partition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observations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into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k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clusters</a:t>
            </a:r>
            <a:r>
              <a:rPr lang="de-DE" b="0" i="1">
                <a:solidFill>
                  <a:srgbClr val="FFFFFF"/>
                </a:solidFill>
                <a:effectLst/>
              </a:rPr>
              <a:t> in </a:t>
            </a:r>
            <a:r>
              <a:rPr lang="de-DE" b="0" i="1" err="1">
                <a:solidFill>
                  <a:srgbClr val="FFFFFF"/>
                </a:solidFill>
                <a:effectLst/>
              </a:rPr>
              <a:t>which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each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observation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belongs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with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nearest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mean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serving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as</a:t>
            </a:r>
            <a:r>
              <a:rPr lang="de-DE" b="0" i="1">
                <a:solidFill>
                  <a:srgbClr val="FFFFFF"/>
                </a:solidFill>
                <a:effectLst/>
              </a:rPr>
              <a:t> a prototype </a:t>
            </a:r>
            <a:r>
              <a:rPr lang="de-DE" b="0" i="1" err="1">
                <a:solidFill>
                  <a:srgbClr val="FFFFFF"/>
                </a:solidFill>
                <a:effectLst/>
              </a:rPr>
              <a:t>of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</a:t>
            </a:r>
            <a:r>
              <a:rPr lang="de-DE" b="0" i="1">
                <a:solidFill>
                  <a:srgbClr val="FFFFFF"/>
                </a:solidFill>
                <a:effectLst/>
              </a:rPr>
              <a:t>.” – </a:t>
            </a:r>
            <a:r>
              <a:rPr lang="de-DE" b="0" i="1" u="none" strike="noStrike">
                <a:solidFill>
                  <a:srgbClr val="A591EE"/>
                </a:solidFill>
                <a:effectLst/>
                <a:hlinkClick r:id="rId3"/>
              </a:rPr>
              <a:t>Source</a:t>
            </a:r>
            <a:endParaRPr lang="de-DE" b="0" i="1">
              <a:solidFill>
                <a:srgbClr val="FFFFFF"/>
              </a:solidFill>
              <a:effectLst/>
            </a:endParaRPr>
          </a:p>
          <a:p>
            <a:pPr algn="l"/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 iterative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process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assigning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slowly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get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based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on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similar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features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objective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minimize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sum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between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identify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correct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should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belong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pPr algn="l"/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Here,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divide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space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into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K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value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placed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in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closest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value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that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several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metrics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available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that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used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calculate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193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269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www.digitalvidya.com</a:t>
            </a:r>
            <a:r>
              <a:rPr lang="de-DE"/>
              <a:t>/</a:t>
            </a:r>
            <a:r>
              <a:rPr lang="de-DE" err="1"/>
              <a:t>blog</a:t>
            </a:r>
            <a:r>
              <a:rPr lang="de-DE"/>
              <a:t>/the-top-5-clustering-algorithms-data-scientists-should-know/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04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871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diference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3-0 und 4-6 --&gt; (3, -2) 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squared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product</a:t>
            </a:r>
            <a:r>
              <a:rPr lang="de-DE" dirty="0">
                <a:sym typeface="Wingdings" pitchFamily="2" charset="2"/>
              </a:rPr>
              <a:t> (3^2 + -2^2) 9 + 4  </a:t>
            </a:r>
            <a:r>
              <a:rPr lang="de-DE" dirty="0" err="1">
                <a:sym typeface="Wingdings" pitchFamily="2" charset="2"/>
              </a:rPr>
              <a:t>sqrt</a:t>
            </a:r>
            <a:r>
              <a:rPr lang="de-DE" dirty="0">
                <a:sym typeface="Wingdings" pitchFamily="2" charset="2"/>
              </a:rPr>
              <a:t> (13)  3.641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351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after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, so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ot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resolutions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algoirithm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birch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9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6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0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9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7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January 16,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January 16,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670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5867536_Machine_learning_from_radiomics_to_discovery_and_routine/profile/Georg-Langs?_sg%5B0%5D=mf_As3Xdc9mrPSg1xoQ9G-KM6lcnnW2oKV1Z7SaRN-qOFYWCkuOynHOklAzxxqAiZNeZdck.KLrR6MPGhGWV58u5eKFWQ88YEJwQvGDY3LjUO3oGNCNVGsOvvYNSHZJE04VQfy-bZ0c-xXNju78hCNblgNwawQ&amp;_sg%5B1%5D=K1s93RhCo4DXdvO3zD7mA8zv0cTDUi-EIFtlMJ0IVSJJyKwQ8bdbCArAw02SNikbodNzRDk.dIPr_OZpuuM3zAfgvnYHhgzHzJq3mAphPw13ogizeAKL2Vcbx_ZKQ7LDjUiGGV4GE4z9hIUcjzjE6QAaCwoWBQ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F69DE-48D0-83B5-DAF9-36D968284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1" r="29764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E4C463-08A8-FFDF-E5AE-72EFFC258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C21231-C78D-93FB-E415-85C5E65A7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3950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D503D-3BE1-8768-C58B-C82F5DC6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Euklidean</a:t>
            </a:r>
            <a:r>
              <a:rPr lang="de-DE"/>
              <a:t> </a:t>
            </a:r>
            <a:r>
              <a:rPr lang="de-DE" err="1"/>
              <a:t>Distance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275485-6B4A-10C9-A9E0-8F8980F0E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br>
                  <a:rPr lang="de-DE"/>
                </a:br>
                <a:r>
                  <a:rPr lang="de-DE"/>
                  <a:t>a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mr>
                    </m:m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   b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mr>
                    </m:m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275485-6B4A-10C9-A9E0-8F8980F0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FF3CDA87-F881-5B5D-F938-5A6A3ECCE111}"/>
              </a:ext>
            </a:extLst>
          </p:cNvPr>
          <p:cNvSpPr txBox="1"/>
          <p:nvPr/>
        </p:nvSpPr>
        <p:spPr>
          <a:xfrm>
            <a:off x="4100513" y="26289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vectors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307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16F52-B775-B192-45A7-CA5BB45C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and </a:t>
            </a:r>
            <a:r>
              <a:rPr lang="de-DE" dirty="0" err="1"/>
              <a:t>Disadvantages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hierachical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166EB-D495-3E88-50F7-28998BDC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Advantages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lvl="1"/>
            <a:r>
              <a:rPr lang="de-DE" dirty="0" err="1"/>
              <a:t>Dendogram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/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distance</a:t>
            </a:r>
            <a:endParaRPr lang="de-DE" dirty="0"/>
          </a:p>
          <a:p>
            <a:pPr lvl="1"/>
            <a:r>
              <a:rPr lang="de-DE" dirty="0"/>
              <a:t>Can support </a:t>
            </a:r>
            <a:r>
              <a:rPr lang="de-DE" dirty="0" err="1"/>
              <a:t>categorical</a:t>
            </a:r>
            <a:r>
              <a:rPr lang="de-DE" dirty="0"/>
              <a:t> variables</a:t>
            </a:r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Slow</a:t>
            </a:r>
          </a:p>
          <a:p>
            <a:pPr lvl="1"/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2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E2FE8-CE78-A326-5306-9A66212C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8308"/>
            <a:ext cx="10241280" cy="1234440"/>
          </a:xfrm>
        </p:spPr>
        <p:txBody>
          <a:bodyPr/>
          <a:lstStyle/>
          <a:p>
            <a:r>
              <a:rPr lang="en-US" dirty="0"/>
              <a:t>Unsupervised vs Supervised</a:t>
            </a:r>
          </a:p>
        </p:txBody>
      </p:sp>
      <p:pic>
        <p:nvPicPr>
          <p:cNvPr id="1026" name="Picture 2" descr="8 Supervised and unsupervised machine learning | Download Scientific Diagram">
            <a:extLst>
              <a:ext uri="{FF2B5EF4-FFF2-40B4-BE49-F238E27FC236}">
                <a16:creationId xmlns:a16="http://schemas.microsoft.com/office/drawing/2014/main" id="{72FB3F26-E9C9-57C4-9AD8-E634EFF6B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49" y="2323570"/>
            <a:ext cx="7985092" cy="37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F6A1483-B03C-D20A-9B7B-0DC7787C9E15}"/>
              </a:ext>
            </a:extLst>
          </p:cNvPr>
          <p:cNvSpPr txBox="1"/>
          <p:nvPr/>
        </p:nvSpPr>
        <p:spPr>
          <a:xfrm>
            <a:off x="10200841" y="2271433"/>
            <a:ext cx="170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Machine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learning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: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from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radiomics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to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discovery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and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routine</a:t>
            </a:r>
            <a:endParaRPr lang="de-DE" b="1" i="0" u="none" strike="noStrike" dirty="0">
              <a:solidFill>
                <a:srgbClr val="111111"/>
              </a:solidFill>
              <a:effectLst/>
              <a:latin typeface="Manrope Var"/>
            </a:endParaRPr>
          </a:p>
          <a:p>
            <a:endParaRPr lang="de-DE" b="1" dirty="0">
              <a:solidFill>
                <a:srgbClr val="111111"/>
              </a:solidFill>
              <a:latin typeface="Manrope Var"/>
            </a:endParaRPr>
          </a:p>
          <a:p>
            <a:r>
              <a:rPr lang="de-DE" b="0" i="0" u="sng" strike="noStrike" dirty="0">
                <a:solidFill>
                  <a:srgbClr val="111111"/>
                </a:solidFill>
                <a:effectLst/>
                <a:latin typeface="inherit"/>
                <a:hlinkClick r:id="rId4"/>
              </a:rPr>
              <a:t>Georg Langs</a:t>
            </a:r>
            <a:r>
              <a:rPr lang="de-DE" dirty="0">
                <a:solidFill>
                  <a:srgbClr val="111111"/>
                </a:solidFill>
                <a:latin typeface="Inter Var"/>
              </a:rPr>
              <a:t> et al (2018)</a:t>
            </a:r>
            <a:endParaRPr lang="de-DE" b="1" i="0" u="none" strike="noStrike" dirty="0">
              <a:solidFill>
                <a:srgbClr val="111111"/>
              </a:solidFill>
              <a:effectLst/>
              <a:latin typeface="Manrope Var"/>
            </a:endParaRPr>
          </a:p>
          <a:p>
            <a:endParaRPr lang="de-DE" b="1" dirty="0">
              <a:solidFill>
                <a:srgbClr val="111111"/>
              </a:solidFill>
              <a:latin typeface="Manrope V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7C6CE-0ABC-0AE7-21AF-B9A7F17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F6656C-46E2-3ADE-916D-4A55FC9F4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after dimensional </a:t>
            </a:r>
            <a:r>
              <a:rPr lang="de-DE" dirty="0" err="1"/>
              <a:t>reduction</a:t>
            </a:r>
            <a:endParaRPr lang="de-DE" dirty="0"/>
          </a:p>
          <a:p>
            <a:r>
              <a:rPr lang="de-DE" dirty="0"/>
              <a:t>Very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059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B902C19F-840C-4F1F-1F24-4383E0159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88D756A-5529-2F82-E6F5-3314CFE029DD}"/>
              </a:ext>
            </a:extLst>
          </p:cNvPr>
          <p:cNvSpPr txBox="1"/>
          <p:nvPr/>
        </p:nvSpPr>
        <p:spPr>
          <a:xfrm>
            <a:off x="645099" y="6490686"/>
            <a:ext cx="4688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err="1"/>
              <a:t>Sklearn</a:t>
            </a:r>
            <a:r>
              <a:rPr lang="de-DE" sz="1200"/>
              <a:t> </a:t>
            </a:r>
            <a:r>
              <a:rPr lang="de-DE" sz="1200" err="1"/>
              <a:t>Example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935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05D97-90DE-4243-5AB9-0F5C47B4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6" y="-24095"/>
            <a:ext cx="10241280" cy="1234440"/>
          </a:xfrm>
        </p:spPr>
        <p:txBody>
          <a:bodyPr/>
          <a:lstStyle/>
          <a:p>
            <a:r>
              <a:rPr lang="de-DE"/>
              <a:t>K-</a:t>
            </a:r>
            <a:r>
              <a:rPr lang="de-DE" err="1"/>
              <a:t>mEans</a:t>
            </a:r>
            <a:r>
              <a:rPr lang="de-DE"/>
              <a:t> Clustering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947A13D-7ADB-CE38-E4E8-39EBE249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600" y="1729208"/>
            <a:ext cx="6139052" cy="4092701"/>
          </a:xfrm>
        </p:spPr>
      </p:pic>
      <p:pic>
        <p:nvPicPr>
          <p:cNvPr id="1026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FEEB89A5-DDB7-3426-0293-3A8EAF0C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5" y="1796599"/>
            <a:ext cx="4479839" cy="38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3AFD672-98FD-6326-64B5-8A50305283DB}"/>
              </a:ext>
            </a:extLst>
          </p:cNvPr>
          <p:cNvSpPr txBox="1"/>
          <p:nvPr/>
        </p:nvSpPr>
        <p:spPr>
          <a:xfrm>
            <a:off x="970655" y="5745891"/>
            <a:ext cx="468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https://</a:t>
            </a:r>
            <a:r>
              <a:rPr lang="de-DE" sz="1200" err="1"/>
              <a:t>ai.plainenglish.io</a:t>
            </a:r>
            <a:r>
              <a:rPr lang="de-DE" sz="1200"/>
              <a:t>/understanding-k-means-clustering-hands-on-visual-approach-c2dc46f0ed18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C7771D-3FB6-70C2-DE89-C324F23A1496}"/>
              </a:ext>
            </a:extLst>
          </p:cNvPr>
          <p:cNvSpPr txBox="1"/>
          <p:nvPr/>
        </p:nvSpPr>
        <p:spPr>
          <a:xfrm>
            <a:off x="6728791" y="1540565"/>
            <a:ext cx="406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Own Dummy Dataset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Sklearn</a:t>
            </a:r>
            <a:r>
              <a:rPr lang="de-DE"/>
              <a:t> </a:t>
            </a:r>
            <a:r>
              <a:rPr lang="de-DE" err="1"/>
              <a:t>make_blobs</a:t>
            </a:r>
            <a:r>
              <a:rPr lang="de-DE"/>
              <a:t>;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167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A8A97-0426-A43D-61AE-577794A5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Advantages and </a:t>
            </a:r>
            <a:r>
              <a:rPr lang="de-DE" err="1"/>
              <a:t>Disadvantages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K-</a:t>
            </a:r>
            <a:r>
              <a:rPr lang="de-DE" err="1"/>
              <a:t>means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66949-2B3E-B920-4DA0-52C82125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Advantages</a:t>
            </a:r>
          </a:p>
          <a:p>
            <a:pPr lvl="1"/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implement</a:t>
            </a:r>
            <a:endParaRPr lang="de-DE"/>
          </a:p>
          <a:p>
            <a:pPr lvl="1"/>
            <a:r>
              <a:rPr lang="de-DE" err="1"/>
              <a:t>Relatively</a:t>
            </a:r>
            <a:r>
              <a:rPr lang="de-DE"/>
              <a:t> fast</a:t>
            </a:r>
          </a:p>
          <a:p>
            <a:pPr lvl="1"/>
            <a:r>
              <a:rPr lang="de-DE"/>
              <a:t>Scales </a:t>
            </a:r>
            <a:r>
              <a:rPr lang="de-DE" err="1"/>
              <a:t>easily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large </a:t>
            </a:r>
            <a:r>
              <a:rPr lang="de-DE" err="1"/>
              <a:t>data</a:t>
            </a:r>
            <a:r>
              <a:rPr lang="de-DE"/>
              <a:t> (but, </a:t>
            </a:r>
            <a:r>
              <a:rPr lang="de-DE" err="1"/>
              <a:t>dimensionality</a:t>
            </a:r>
            <a:r>
              <a:rPr lang="de-DE"/>
              <a:t> </a:t>
            </a:r>
            <a:r>
              <a:rPr lang="de-DE" err="1"/>
              <a:t>problem</a:t>
            </a:r>
            <a:r>
              <a:rPr lang="de-DE"/>
              <a:t>)</a:t>
            </a:r>
          </a:p>
          <a:p>
            <a:pPr lvl="1"/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interpret</a:t>
            </a:r>
            <a:endParaRPr lang="de-DE"/>
          </a:p>
          <a:p>
            <a:endParaRPr lang="de-DE"/>
          </a:p>
          <a:p>
            <a:r>
              <a:rPr lang="de-DE" err="1"/>
              <a:t>Disadvantages</a:t>
            </a:r>
            <a:endParaRPr lang="de-DE"/>
          </a:p>
          <a:p>
            <a:pPr lvl="1"/>
            <a:r>
              <a:rPr lang="de-DE" err="1"/>
              <a:t>Assumes</a:t>
            </a:r>
            <a:r>
              <a:rPr lang="de-DE"/>
              <a:t> </a:t>
            </a:r>
            <a:r>
              <a:rPr lang="de-DE" err="1"/>
              <a:t>spherical</a:t>
            </a:r>
            <a:r>
              <a:rPr lang="de-DE"/>
              <a:t> </a:t>
            </a:r>
            <a:r>
              <a:rPr lang="de-DE" err="1"/>
              <a:t>representation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pPr lvl="1"/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necessary</a:t>
            </a:r>
            <a:endParaRPr lang="de-DE"/>
          </a:p>
          <a:p>
            <a:pPr lvl="1"/>
            <a:r>
              <a:rPr lang="de-DE" err="1"/>
              <a:t>Outlier</a:t>
            </a:r>
            <a:r>
              <a:rPr lang="de-DE"/>
              <a:t> sensitive</a:t>
            </a:r>
          </a:p>
          <a:p>
            <a:pPr lvl="1"/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865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C2158-65EC-EB73-C710-29B7BE35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DB-Scan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C4422-5F2B-BAE3-C869-1514D6D54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Density-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algorithm</a:t>
            </a:r>
            <a:endParaRPr lang="de-DE"/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:</a:t>
            </a:r>
          </a:p>
          <a:p>
            <a:pPr lvl="1"/>
            <a:r>
              <a:rPr lang="de-DE"/>
              <a:t>Random </a:t>
            </a:r>
            <a:r>
              <a:rPr lang="de-DE" err="1"/>
              <a:t>start</a:t>
            </a:r>
            <a:endParaRPr lang="de-DE"/>
          </a:p>
          <a:p>
            <a:pPr lvl="1"/>
            <a:r>
              <a:rPr lang="de-DE"/>
              <a:t>All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within</a:t>
            </a:r>
            <a:r>
              <a:rPr lang="de-DE"/>
              <a:t> a </a:t>
            </a:r>
            <a:r>
              <a:rPr lang="de-DE" err="1"/>
              <a:t>window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neighbours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/</a:t>
            </a:r>
            <a:r>
              <a:rPr lang="de-DE" err="1"/>
              <a:t>cluster</a:t>
            </a:r>
            <a:endParaRPr lang="de-DE"/>
          </a:p>
          <a:p>
            <a:pPr lvl="1"/>
            <a:r>
              <a:rPr lang="de-DE"/>
              <a:t>First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outlier</a:t>
            </a:r>
            <a:r>
              <a:rPr lang="de-DE"/>
              <a:t> (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neighboring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nearby</a:t>
            </a:r>
            <a:r>
              <a:rPr lang="de-DE"/>
              <a:t>)</a:t>
            </a:r>
          </a:p>
          <a:p>
            <a:pPr lvl="1"/>
            <a:r>
              <a:rPr lang="de-DE"/>
              <a:t>Slide </a:t>
            </a:r>
            <a:r>
              <a:rPr lang="de-DE" err="1"/>
              <a:t>along</a:t>
            </a:r>
            <a:r>
              <a:rPr lang="de-DE"/>
              <a:t> all </a:t>
            </a:r>
            <a:r>
              <a:rPr lang="de-DE" err="1"/>
              <a:t>points</a:t>
            </a:r>
            <a:endParaRPr lang="de-DE"/>
          </a:p>
          <a:p>
            <a:pPr lvl="1"/>
            <a:endParaRPr lang="de-DE"/>
          </a:p>
          <a:p>
            <a:endParaRPr lang="de-DE"/>
          </a:p>
        </p:txBody>
      </p:sp>
      <p:pic>
        <p:nvPicPr>
          <p:cNvPr id="3074" name="Picture 2" descr="DBSCAN Clustering Algorithm in Machine Learning - KDnuggets">
            <a:extLst>
              <a:ext uri="{FF2B5EF4-FFF2-40B4-BE49-F238E27FC236}">
                <a16:creationId xmlns:a16="http://schemas.microsoft.com/office/drawing/2014/main" id="{248792AA-F5D6-6D87-3AC9-0D8DCEB4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885"/>
            <a:ext cx="5348287" cy="32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47182A-3F9E-3CC5-BC31-011EA83BB29D}"/>
              </a:ext>
            </a:extLst>
          </p:cNvPr>
          <p:cNvSpPr txBox="1"/>
          <p:nvPr/>
        </p:nvSpPr>
        <p:spPr>
          <a:xfrm>
            <a:off x="5321418" y="5633305"/>
            <a:ext cx="601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https://</a:t>
            </a:r>
            <a:r>
              <a:rPr lang="de-DE" err="1"/>
              <a:t>www.digitalvidya.com</a:t>
            </a:r>
            <a:r>
              <a:rPr lang="de-DE"/>
              <a:t>/</a:t>
            </a:r>
            <a:r>
              <a:rPr lang="de-DE" err="1"/>
              <a:t>blog</a:t>
            </a:r>
            <a:r>
              <a:rPr lang="de-DE"/>
              <a:t>/the-top-5-clustering-algorithms-data-scientists-should-know/</a:t>
            </a:r>
          </a:p>
        </p:txBody>
      </p:sp>
    </p:spTree>
    <p:extLst>
      <p:ext uri="{BB962C8B-B14F-4D97-AF65-F5344CB8AC3E}">
        <p14:creationId xmlns:p14="http://schemas.microsoft.com/office/powerpoint/2010/main" val="336051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201A4-1CA9-1DB6-AC14-0DA4B4DC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Advantages and </a:t>
            </a:r>
            <a:r>
              <a:rPr lang="de-DE" err="1"/>
              <a:t>Disadvantages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E39A39-94FB-5BE5-00FB-8D4454475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Advantages:</a:t>
            </a:r>
          </a:p>
          <a:p>
            <a:pPr lvl="1"/>
            <a:r>
              <a:rPr lang="de-DE"/>
              <a:t>Handles </a:t>
            </a:r>
            <a:r>
              <a:rPr lang="de-DE" err="1"/>
              <a:t>irregular</a:t>
            </a:r>
            <a:r>
              <a:rPr lang="de-DE"/>
              <a:t> </a:t>
            </a:r>
            <a:r>
              <a:rPr lang="de-DE" err="1"/>
              <a:t>shape</a:t>
            </a:r>
            <a:endParaRPr lang="de-DE"/>
          </a:p>
          <a:p>
            <a:pPr lvl="1"/>
            <a:r>
              <a:rPr lang="de-DE"/>
              <a:t>Can </a:t>
            </a:r>
            <a:r>
              <a:rPr lang="de-DE" err="1"/>
              <a:t>predict</a:t>
            </a:r>
            <a:r>
              <a:rPr lang="de-DE"/>
              <a:t> </a:t>
            </a:r>
            <a:r>
              <a:rPr lang="de-DE" err="1"/>
              <a:t>outliers</a:t>
            </a:r>
            <a:r>
              <a:rPr lang="de-DE"/>
              <a:t> (</a:t>
            </a:r>
            <a:r>
              <a:rPr lang="de-DE" err="1"/>
              <a:t>often</a:t>
            </a:r>
            <a:r>
              <a:rPr lang="de-DE"/>
              <a:t> </a:t>
            </a:r>
            <a:r>
              <a:rPr lang="de-DE" err="1"/>
              <a:t>marked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-1)</a:t>
            </a:r>
          </a:p>
          <a:p>
            <a:pPr lvl="1"/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predetermined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r>
              <a:rPr lang="de-DE" err="1"/>
              <a:t>Disadvantages</a:t>
            </a:r>
            <a:r>
              <a:rPr lang="de-DE"/>
              <a:t>:</a:t>
            </a:r>
          </a:p>
          <a:p>
            <a:pPr lvl="1"/>
            <a:r>
              <a:rPr lang="de-DE"/>
              <a:t>Density </a:t>
            </a:r>
            <a:r>
              <a:rPr lang="de-DE" err="1"/>
              <a:t>drop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detect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borders</a:t>
            </a:r>
            <a:endParaRPr lang="de-DE"/>
          </a:p>
          <a:p>
            <a:pPr lvl="1"/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necessary</a:t>
            </a:r>
            <a:endParaRPr lang="de-DE"/>
          </a:p>
          <a:p>
            <a:pPr lvl="1"/>
            <a:r>
              <a:rPr lang="de-DE"/>
              <a:t>Dimensional </a:t>
            </a:r>
            <a:r>
              <a:rPr lang="de-DE" err="1"/>
              <a:t>Reduction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06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FAF8C-29F5-6715-F4A6-FBA6BBA9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0241280" cy="1234440"/>
          </a:xfrm>
        </p:spPr>
        <p:txBody>
          <a:bodyPr/>
          <a:lstStyle/>
          <a:p>
            <a:r>
              <a:rPr lang="de-DE" err="1"/>
              <a:t>Hierachical</a:t>
            </a:r>
            <a:r>
              <a:rPr lang="de-DE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37B0D-87F1-8BC8-FF13-3AB899F45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Distance-based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r>
              <a:rPr lang="de-DE"/>
              <a:t>1st: </a:t>
            </a:r>
            <a:r>
              <a:rPr lang="de-DE" err="1"/>
              <a:t>Consider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r>
              <a:rPr lang="de-DE"/>
              <a:t>2nd: </a:t>
            </a:r>
            <a:r>
              <a:rPr lang="de-DE" err="1"/>
              <a:t>Merge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distance</a:t>
            </a:r>
            <a:endParaRPr lang="de-DE"/>
          </a:p>
          <a:p>
            <a:r>
              <a:rPr lang="de-DE"/>
              <a:t>3nd: 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merged</a:t>
            </a:r>
            <a:endParaRPr lang="de-DE"/>
          </a:p>
          <a:p>
            <a:r>
              <a:rPr lang="de-DE"/>
              <a:t>4nd: Repeat </a:t>
            </a:r>
            <a:r>
              <a:rPr lang="de-DE" err="1"/>
              <a:t>process</a:t>
            </a:r>
            <a:r>
              <a:rPr lang="de-DE"/>
              <a:t>/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left</a:t>
            </a:r>
            <a:endParaRPr lang="de-DE"/>
          </a:p>
          <a:p>
            <a:r>
              <a:rPr lang="de-DE" err="1"/>
              <a:t>Distances</a:t>
            </a:r>
            <a:r>
              <a:rPr lang="de-DE"/>
              <a:t>: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(Most </a:t>
            </a:r>
            <a:r>
              <a:rPr lang="de-DE" err="1"/>
              <a:t>commonly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), 1- </a:t>
            </a:r>
            <a:r>
              <a:rPr lang="de-DE" err="1"/>
              <a:t>Correlation</a:t>
            </a:r>
            <a:r>
              <a:rPr lang="de-DE"/>
              <a:t> (</a:t>
            </a:r>
            <a:r>
              <a:rPr lang="de-DE" err="1"/>
              <a:t>Dissimilarity</a:t>
            </a:r>
            <a:r>
              <a:rPr lang="de-DE"/>
              <a:t>), </a:t>
            </a:r>
            <a:r>
              <a:rPr lang="de-DE" err="1"/>
              <a:t>Cosine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(NLP)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7D63DF-D345-CEEA-8FC2-D0E079CD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2155126"/>
            <a:ext cx="4583430" cy="26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238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02441"/>
      </a:dk2>
      <a:lt2>
        <a:srgbClr val="E8E6E2"/>
      </a:lt2>
      <a:accent1>
        <a:srgbClr val="7093EC"/>
      </a:accent1>
      <a:accent2>
        <a:srgbClr val="6651E8"/>
      </a:accent2>
      <a:accent3>
        <a:srgbClr val="B570EC"/>
      </a:accent3>
      <a:accent4>
        <a:srgbClr val="E451E8"/>
      </a:accent4>
      <a:accent5>
        <a:srgbClr val="EC70BC"/>
      </a:accent5>
      <a:accent6>
        <a:srgbClr val="E8516E"/>
      </a:accent6>
      <a:hlink>
        <a:srgbClr val="918158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Macintosh PowerPoint</Application>
  <PresentationFormat>Breitbild</PresentationFormat>
  <Paragraphs>93</Paragraphs>
  <Slides>11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0" baseType="lpstr">
      <vt:lpstr>Arial</vt:lpstr>
      <vt:lpstr>Calibri</vt:lpstr>
      <vt:lpstr>Cambria Math</vt:lpstr>
      <vt:lpstr>IBM Plex Sans</vt:lpstr>
      <vt:lpstr>inherit</vt:lpstr>
      <vt:lpstr>Inter Var</vt:lpstr>
      <vt:lpstr>Manrope Var</vt:lpstr>
      <vt:lpstr>Tw Cen MT</vt:lpstr>
      <vt:lpstr>GradientRiseVTI</vt:lpstr>
      <vt:lpstr>Unsupervised Learning</vt:lpstr>
      <vt:lpstr>Unsupervised vs Supervised</vt:lpstr>
      <vt:lpstr>Clustering</vt:lpstr>
      <vt:lpstr>PowerPoint-Präsentation</vt:lpstr>
      <vt:lpstr>K-mEans Clustering</vt:lpstr>
      <vt:lpstr>Advantages and Disadvantages of K-means</vt:lpstr>
      <vt:lpstr>DB-Scan</vt:lpstr>
      <vt:lpstr>Advantages and Disadvantages</vt:lpstr>
      <vt:lpstr>Hierachical Clustering</vt:lpstr>
      <vt:lpstr>Calculate Euklidean Distance</vt:lpstr>
      <vt:lpstr>Advantages and Disadvantages of hierachical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Maximilian Zeidler</dc:creator>
  <cp:lastModifiedBy>Maximilian Zeidler</cp:lastModifiedBy>
  <cp:revision>3</cp:revision>
  <dcterms:created xsi:type="dcterms:W3CDTF">2023-01-16T21:10:47Z</dcterms:created>
  <dcterms:modified xsi:type="dcterms:W3CDTF">2023-01-17T08:08:39Z</dcterms:modified>
</cp:coreProperties>
</file>